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45" r:id="rId3"/>
    <p:sldId id="351" r:id="rId4"/>
    <p:sldId id="355" r:id="rId5"/>
    <p:sldId id="357" r:id="rId6"/>
    <p:sldId id="359" r:id="rId7"/>
    <p:sldId id="353" r:id="rId8"/>
    <p:sldId id="360" r:id="rId9"/>
    <p:sldId id="350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85" userDrawn="1">
          <p15:clr>
            <a:srgbClr val="A4A3A4"/>
          </p15:clr>
        </p15:guide>
        <p15:guide id="3" orient="horz" pos="22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EF2"/>
    <a:srgbClr val="E85B6D"/>
    <a:srgbClr val="302998"/>
    <a:srgbClr val="36229F"/>
    <a:srgbClr val="C29BF0"/>
    <a:srgbClr val="6206F3"/>
    <a:srgbClr val="3D17A5"/>
    <a:srgbClr val="5800FF"/>
    <a:srgbClr val="5301FF"/>
    <a:srgbClr val="5C0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 autoAdjust="0"/>
    <p:restoredTop sz="89881"/>
  </p:normalViewPr>
  <p:slideViewPr>
    <p:cSldViewPr snapToGrid="0" showGuides="1">
      <p:cViewPr varScale="1">
        <p:scale>
          <a:sx n="58" d="100"/>
          <a:sy n="58" d="100"/>
        </p:scale>
        <p:origin x="740" y="44"/>
      </p:cViewPr>
      <p:guideLst>
        <p:guide pos="3885"/>
        <p:guide orient="horz" pos="22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F3E2-44E7-4CD6-8B05-54F840EA2048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CA35-3062-407C-A83C-49F792045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22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40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57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723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5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4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6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2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899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19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316480"/>
            <a:ext cx="12192000" cy="123971"/>
          </a:xfrm>
          <a:prstGeom prst="rect">
            <a:avLst/>
          </a:prstGeom>
          <a:gradFill flip="none" rotWithShape="1">
            <a:gsLst>
              <a:gs pos="0">
                <a:srgbClr val="B8D68D"/>
              </a:gs>
              <a:gs pos="48976">
                <a:srgbClr val="E1A0BC"/>
              </a:gs>
              <a:gs pos="32000">
                <a:schemeClr val="accent1">
                  <a:lumMod val="45000"/>
                  <a:lumOff val="55000"/>
                </a:schemeClr>
              </a:gs>
              <a:gs pos="76000">
                <a:schemeClr val="accent1">
                  <a:lumMod val="45000"/>
                  <a:lumOff val="55000"/>
                </a:schemeClr>
              </a:gs>
              <a:gs pos="100000">
                <a:srgbClr val="5383C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/>
          </a:blip>
          <a:srcRect b="37881"/>
          <a:stretch/>
        </p:blipFill>
        <p:spPr>
          <a:xfrm rot="10800000">
            <a:off x="1" y="2461406"/>
            <a:ext cx="12192000" cy="30693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1A20B87-1898-46D3-A7F5-4E15A8649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8224" y="3772680"/>
            <a:ext cx="7855511" cy="558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2CAB506-958B-47E1-A991-510E6BE03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8224" y="3074089"/>
            <a:ext cx="7855511" cy="6985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793A0F2F-5852-4AC7-B158-174CF91110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8224" y="5535988"/>
            <a:ext cx="785551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DF2F1A37-8FE3-43A7-B83F-CB0A0F5A5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8224" y="5832259"/>
            <a:ext cx="785551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6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4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82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7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15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08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44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65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87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3C4F-A2F8-4751-B828-D79BBA9D5D97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77356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cv-foundation.org/openaccess/content_cvpr_2014/papers/Pan_Deblurring_Text_Images_2014_CVPR_paper.pdf" TargetMode="Externa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E6174FB-5C97-F244-A528-0806BA370D5A}"/>
              </a:ext>
            </a:extLst>
          </p:cNvPr>
          <p:cNvSpPr txBox="1"/>
          <p:nvPr/>
        </p:nvSpPr>
        <p:spPr>
          <a:xfrm>
            <a:off x="1827559" y="2084088"/>
            <a:ext cx="8536883" cy="1416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1pPr>
            <a:lvl2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2pPr>
            <a:lvl3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3pPr>
            <a:lvl4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4pPr>
            <a:lvl5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5pPr>
            <a:lvl6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6pPr>
            <a:lvl7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7pPr>
            <a:lvl8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8pPr>
            <a:lvl9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72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zh-CN" altLang="en-US" sz="72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72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zh-CN" altLang="en-US" sz="72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72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Deblurring</a:t>
            </a:r>
            <a:endParaRPr lang="zh-CN" altLang="en-US" sz="7200" b="1" dirty="0">
              <a:solidFill>
                <a:srgbClr val="3D17A5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ED7E6E-01A5-FA4D-9999-4CAC43DECCE3}"/>
              </a:ext>
            </a:extLst>
          </p:cNvPr>
          <p:cNvSpPr txBox="1"/>
          <p:nvPr/>
        </p:nvSpPr>
        <p:spPr>
          <a:xfrm>
            <a:off x="4112570" y="4849350"/>
            <a:ext cx="3966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Speaker:</a:t>
            </a:r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Wang</a:t>
            </a:r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Yuzhen</a:t>
            </a:r>
            <a:endParaRPr kumimoji="1" lang="zh-CN" altLang="en-US" sz="3200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B6712C-F69A-0E40-BCA6-47822FC59973}"/>
              </a:ext>
            </a:extLst>
          </p:cNvPr>
          <p:cNvSpPr txBox="1"/>
          <p:nvPr/>
        </p:nvSpPr>
        <p:spPr>
          <a:xfrm>
            <a:off x="3264528" y="5621784"/>
            <a:ext cx="566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Shanghai</a:t>
            </a:r>
            <a:r>
              <a:rPr kumimoji="1" lang="zh-CN" altLang="en-US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Advanced</a:t>
            </a:r>
            <a:r>
              <a:rPr kumimoji="1" lang="zh-CN" altLang="en-US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Research</a:t>
            </a:r>
            <a:r>
              <a:rPr kumimoji="1" lang="zh-CN" altLang="en-US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Institute</a:t>
            </a:r>
            <a:endParaRPr kumimoji="1" lang="zh-CN" altLang="en-US" sz="28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E639BA-A0DE-3E44-BC15-62ECB192C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6" y="433755"/>
            <a:ext cx="1302824" cy="13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2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3"/>
    </mc:Choice>
    <mc:Fallback xmlns="">
      <p:transition spd="slow" advTm="854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0F1EDD-BC3D-4E45-BD0B-D5D418ECBA02}"/>
              </a:ext>
            </a:extLst>
          </p:cNvPr>
          <p:cNvSpPr txBox="1"/>
          <p:nvPr/>
        </p:nvSpPr>
        <p:spPr>
          <a:xfrm>
            <a:off x="5121047" y="66473"/>
            <a:ext cx="1949906" cy="9014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1pPr>
            <a:lvl2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2pPr>
            <a:lvl3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3pPr>
            <a:lvl4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4pPr>
            <a:lvl5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5pPr>
            <a:lvl6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6pPr>
            <a:lvl7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7pPr>
            <a:lvl8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8pPr>
            <a:lvl9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4400" b="1" dirty="0">
                <a:solidFill>
                  <a:srgbClr val="36229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CN" altLang="en-US" sz="4400" b="1" dirty="0">
              <a:solidFill>
                <a:srgbClr val="36229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208E81-A870-0747-8E34-6E7C2F4A8D18}"/>
              </a:ext>
            </a:extLst>
          </p:cNvPr>
          <p:cNvSpPr/>
          <p:nvPr/>
        </p:nvSpPr>
        <p:spPr>
          <a:xfrm>
            <a:off x="1360583" y="1682086"/>
            <a:ext cx="3044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Clr>
                <a:srgbClr val="7B8EF2"/>
              </a:buClr>
              <a:buFont typeface="Wingdings" pitchFamily="2" charset="2"/>
              <a:buChar char="u"/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85782A-0684-DD49-9E53-EE087D0E32DD}"/>
              </a:ext>
            </a:extLst>
          </p:cNvPr>
          <p:cNvSpPr/>
          <p:nvPr/>
        </p:nvSpPr>
        <p:spPr>
          <a:xfrm>
            <a:off x="1360583" y="3042565"/>
            <a:ext cx="2916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Clr>
                <a:srgbClr val="7B8EF2"/>
              </a:buClr>
              <a:buFont typeface="Wingdings" pitchFamily="2" charset="2"/>
              <a:buChar char="u"/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5D4EEF-7D86-1A44-AB31-3A543DED7DC4}"/>
              </a:ext>
            </a:extLst>
          </p:cNvPr>
          <p:cNvSpPr/>
          <p:nvPr/>
        </p:nvSpPr>
        <p:spPr>
          <a:xfrm>
            <a:off x="1360583" y="4403044"/>
            <a:ext cx="2787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Clr>
                <a:srgbClr val="7B8EF2"/>
              </a:buClr>
              <a:buFont typeface="Wingdings" pitchFamily="2" charset="2"/>
              <a:buChar char="u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8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9"/>
    </mc:Choice>
    <mc:Fallback xmlns="">
      <p:transition spd="slow" advTm="804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90DA89-0772-734A-9804-A847AFD9DE24}"/>
              </a:ext>
            </a:extLst>
          </p:cNvPr>
          <p:cNvSpPr txBox="1"/>
          <p:nvPr/>
        </p:nvSpPr>
        <p:spPr>
          <a:xfrm>
            <a:off x="2277781" y="229881"/>
            <a:ext cx="7636439" cy="9014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1pPr>
            <a:lvl2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2pPr>
            <a:lvl3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3pPr>
            <a:lvl4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4pPr>
            <a:lvl5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5pPr>
            <a:lvl6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6pPr>
            <a:lvl7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7pPr>
            <a:lvl8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8pPr>
            <a:lvl9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Blurry</a:t>
            </a:r>
            <a:r>
              <a:rPr lang="zh-CN" altLang="en-US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Image Formation Process</a:t>
            </a:r>
            <a:endParaRPr lang="zh-CN" altLang="en-US" sz="4400" b="1" dirty="0">
              <a:solidFill>
                <a:srgbClr val="3D17A5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D0EDF61-A38A-9545-B7BD-A9C03CCCD545}"/>
                  </a:ext>
                </a:extLst>
              </p:cNvPr>
              <p:cNvSpPr/>
              <p:nvPr/>
            </p:nvSpPr>
            <p:spPr>
              <a:xfrm>
                <a:off x="4074206" y="5892444"/>
                <a:ext cx="28978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D0EDF61-A38A-9545-B7BD-A9C03CCCD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206" y="5892444"/>
                <a:ext cx="289783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A54A3F6C-B73C-3447-856E-0ABF930A3010}"/>
              </a:ext>
            </a:extLst>
          </p:cNvPr>
          <p:cNvSpPr/>
          <p:nvPr/>
        </p:nvSpPr>
        <p:spPr>
          <a:xfrm>
            <a:off x="7593964" y="5953999"/>
            <a:ext cx="3626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is approximation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7146B8-3D50-A240-A4BB-D1D7D4C5B411}"/>
              </a:ext>
            </a:extLst>
          </p:cNvPr>
          <p:cNvSpPr/>
          <p:nvPr/>
        </p:nvSpPr>
        <p:spPr>
          <a:xfrm>
            <a:off x="1390517" y="5097906"/>
            <a:ext cx="2008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blurry image </a:t>
            </a:r>
            <a:endParaRPr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0C9CD1-C931-F84F-B796-19EDA82DA307}"/>
              </a:ext>
            </a:extLst>
          </p:cNvPr>
          <p:cNvSpPr/>
          <p:nvPr/>
        </p:nvSpPr>
        <p:spPr>
          <a:xfrm>
            <a:off x="5484044" y="5139000"/>
            <a:ext cx="28055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sharp image</a:t>
            </a:r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353690-973A-4540-86F8-08CF609506B2}"/>
              </a:ext>
            </a:extLst>
          </p:cNvPr>
          <p:cNvSpPr/>
          <p:nvPr/>
        </p:nvSpPr>
        <p:spPr>
          <a:xfrm>
            <a:off x="9517151" y="4094959"/>
            <a:ext cx="1765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 kernel</a:t>
            </a:r>
            <a:endParaRPr lang="zh-CN" altLang="en-US" sz="2800" dirty="0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9FC44F9C-1EE7-5D4E-834E-D6832100E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7872" y="2814190"/>
            <a:ext cx="63063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E58FAEDD-F73E-814B-B955-F31F67DED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7360" y="2927652"/>
            <a:ext cx="569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C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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48FEE13-B802-2E42-9946-7E06001DB381}"/>
              </a:ext>
            </a:extLst>
          </p:cNvPr>
          <p:cNvGrpSpPr/>
          <p:nvPr/>
        </p:nvGrpSpPr>
        <p:grpSpPr>
          <a:xfrm>
            <a:off x="10102778" y="2129882"/>
            <a:ext cx="1014988" cy="684307"/>
            <a:chOff x="10649962" y="1860256"/>
            <a:chExt cx="1512262" cy="1024569"/>
          </a:xfrm>
        </p:grpSpPr>
        <p:sp>
          <p:nvSpPr>
            <p:cNvPr id="10" name="椭圆形标注 9">
              <a:extLst>
                <a:ext uri="{FF2B5EF4-FFF2-40B4-BE49-F238E27FC236}">
                  <a16:creationId xmlns:a16="http://schemas.microsoft.com/office/drawing/2014/main" id="{3AD423F9-FB08-2743-8313-0389BF18EDA2}"/>
                </a:ext>
              </a:extLst>
            </p:cNvPr>
            <p:cNvSpPr/>
            <p:nvPr/>
          </p:nvSpPr>
          <p:spPr>
            <a:xfrm>
              <a:off x="10649962" y="1860256"/>
              <a:ext cx="1512262" cy="1024569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8DEAD0C-609C-2946-BB09-2430165E1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2308" y="2072658"/>
              <a:ext cx="847570" cy="632852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A3EA69E-3E22-3A43-9F5B-8BB49A474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2" y="1609592"/>
            <a:ext cx="3473457" cy="34671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9AB9863-A986-DC44-9AD9-B2F5AE4116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490" y="1609592"/>
            <a:ext cx="3494692" cy="34883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A39E1C4-2F08-F549-8CE3-FF4CDB0C5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69" y="2974087"/>
            <a:ext cx="784562" cy="7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90DA89-0772-734A-9804-A847AFD9DE24}"/>
              </a:ext>
            </a:extLst>
          </p:cNvPr>
          <p:cNvSpPr txBox="1"/>
          <p:nvPr/>
        </p:nvSpPr>
        <p:spPr>
          <a:xfrm>
            <a:off x="3497550" y="229881"/>
            <a:ext cx="5196901" cy="17817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1pPr>
            <a:lvl2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2pPr>
            <a:lvl3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3pPr>
            <a:lvl4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4pPr>
            <a:lvl5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5pPr>
            <a:lvl6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6pPr>
            <a:lvl7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7pPr>
            <a:lvl8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8pPr>
            <a:lvl9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  <a:r>
              <a:rPr lang="zh-CN" altLang="en-US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endParaRPr lang="zh-CN" altLang="en-US" sz="4400" b="1" dirty="0">
              <a:solidFill>
                <a:srgbClr val="3D17A5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30000"/>
              </a:lnSpc>
            </a:pPr>
            <a:endParaRPr lang="zh-CN" altLang="en-US" sz="4400" b="1" dirty="0">
              <a:solidFill>
                <a:srgbClr val="3D17A5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1578265" y="1440306"/>
                <a:ext cx="9035470" cy="515820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Recent framework: Maximum-a-Posteriori (MAP) </a:t>
                </a:r>
              </a:p>
              <a:p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TW" sz="2400" i="1" smtClean="0">
                              <a:latin typeface="Cambria Math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/>
                        </a:rPr>
                        <m:t>=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⊗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sz="240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>
                              <a:latin typeface="Cambria Math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>
                                  <a:latin typeface="Cambria Math"/>
                                  <a:ea typeface="Cambria Math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>
                                  <a:latin typeface="Cambria Math"/>
                                  <a:ea typeface="Cambria Math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sz="1200" i="1" dirty="0"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/>
                            <a:ea typeface="Cambria Math"/>
                          </a:rPr>
                          <m:t>ρ</m:t>
                        </m:r>
                      </m:e>
                      <m:sub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: prior of latent image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/>
                            <a:ea typeface="Cambria Math"/>
                          </a:rPr>
                          <m:t>ρ</m:t>
                        </m:r>
                      </m:e>
                      <m:sub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prior of kernel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Non-linear problem, iterative optimization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r>
                        <a:rPr lang="en-US" altLang="zh-TW" sz="2400" i="1">
                          <a:latin typeface="Cambria Math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/>
                                </a:rPr>
                                <m:t>𝐿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⊗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sz="240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>
                              <a:latin typeface="Cambria Math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>
                                  <a:latin typeface="Cambria Math"/>
                                  <a:ea typeface="Cambria Math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r>
                        <a:rPr lang="en-US" altLang="zh-TW" sz="2400" i="1">
                          <a:latin typeface="Cambria Math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⊗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sz="240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>
                              <a:latin typeface="Cambria Math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 i="1">
                                  <a:latin typeface="Cambria Math"/>
                                  <a:ea typeface="Cambria Math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65" y="1440306"/>
                <a:ext cx="9035470" cy="5158201"/>
              </a:xfrm>
              <a:prstGeom prst="rect">
                <a:avLst/>
              </a:prstGeom>
              <a:blipFill>
                <a:blip r:embed="rId2"/>
                <a:stretch>
                  <a:fillRect l="-1122" t="-1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90DA89-0772-734A-9804-A847AFD9DE24}"/>
              </a:ext>
            </a:extLst>
          </p:cNvPr>
          <p:cNvSpPr txBox="1"/>
          <p:nvPr/>
        </p:nvSpPr>
        <p:spPr>
          <a:xfrm>
            <a:off x="4145778" y="44526"/>
            <a:ext cx="3900445" cy="9014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1pPr>
            <a:lvl2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2pPr>
            <a:lvl3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3pPr>
            <a:lvl4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4pPr>
            <a:lvl5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5pPr>
            <a:lvl6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6pPr>
            <a:lvl7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7pPr>
            <a:lvl8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8pPr>
            <a:lvl9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Image Statistics</a:t>
            </a:r>
            <a:endParaRPr lang="zh-CN" altLang="en-US" sz="4400" b="1" dirty="0">
              <a:solidFill>
                <a:srgbClr val="3D17A5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79640" y="1098686"/>
            <a:ext cx="2175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:\Dropbox\phoenix104104\DISP\oral_2013_04_25\image\pri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" r="11335"/>
          <a:stretch/>
        </p:blipFill>
        <p:spPr bwMode="auto">
          <a:xfrm>
            <a:off x="4528814" y="1850620"/>
            <a:ext cx="3086802" cy="30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"/>
          <a:stretch>
            <a:fillRect/>
          </a:stretch>
        </p:blipFill>
        <p:spPr bwMode="auto">
          <a:xfrm>
            <a:off x="940167" y="1850620"/>
            <a:ext cx="2972125" cy="3094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17" y="1850620"/>
            <a:ext cx="3151832" cy="309477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8449352" y="1098686"/>
            <a:ext cx="26645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&amp; sparse</a:t>
            </a:r>
          </a:p>
        </p:txBody>
      </p:sp>
      <p:sp>
        <p:nvSpPr>
          <p:cNvPr id="11" name="矩形 10"/>
          <p:cNvSpPr/>
          <p:nvPr/>
        </p:nvSpPr>
        <p:spPr>
          <a:xfrm>
            <a:off x="1562851" y="1098686"/>
            <a:ext cx="1726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 tails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4A3F6C-B73C-3447-856E-0ABF930A3010}"/>
              </a:ext>
            </a:extLst>
          </p:cNvPr>
          <p:cNvSpPr/>
          <p:nvPr/>
        </p:nvSpPr>
        <p:spPr>
          <a:xfrm>
            <a:off x="940167" y="5513325"/>
            <a:ext cx="11420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text images are different than those</a:t>
            </a:r>
          </a:p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natural images</a:t>
            </a:r>
            <a:r>
              <a:rPr lang="en-US" altLang="zh-CN" sz="2800" dirty="0">
                <a:solidFill>
                  <a:srgbClr val="C00000"/>
                </a:solidFill>
              </a:rPr>
              <a:t>.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Cho and Pan choose L0 norm.   </a:t>
            </a:r>
          </a:p>
        </p:txBody>
      </p:sp>
    </p:spTree>
    <p:extLst>
      <p:ext uri="{BB962C8B-B14F-4D97-AF65-F5344CB8AC3E}">
        <p14:creationId xmlns:p14="http://schemas.microsoft.com/office/powerpoint/2010/main" val="244107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0E41D8-46F5-2742-BD9E-CEEE5C2DD795}"/>
              </a:ext>
            </a:extLst>
          </p:cNvPr>
          <p:cNvSpPr txBox="1"/>
          <p:nvPr/>
        </p:nvSpPr>
        <p:spPr>
          <a:xfrm>
            <a:off x="1008413" y="0"/>
            <a:ext cx="10175173" cy="9014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1pPr>
            <a:lvl2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2pPr>
            <a:lvl3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3pPr>
            <a:lvl4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4pPr>
            <a:lvl5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5pPr>
            <a:lvl6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6pPr>
            <a:lvl7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7pPr>
            <a:lvl8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8pPr>
            <a:lvl9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L0-Regularized Intensity and Gradient Prior</a:t>
            </a:r>
            <a:endParaRPr lang="zh-CN" altLang="en-US" sz="4400" b="1" dirty="0">
              <a:solidFill>
                <a:srgbClr val="3D17A5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C4861E-A5EA-4C4B-81B1-2A811B1F7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21" y="864706"/>
            <a:ext cx="3538524" cy="36499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10374E-1231-F543-B260-3ABF667CE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421" y="4514680"/>
            <a:ext cx="4574553" cy="2115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B3950E-3E4F-0946-B36F-32C23E185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33" y="1057579"/>
            <a:ext cx="3984147" cy="382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F9989B-EDDF-5B42-8D2A-26E0682DF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33" y="1509497"/>
            <a:ext cx="4670845" cy="3699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1BB100-A1DF-654C-8072-99E3A741B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33" y="1949183"/>
            <a:ext cx="4727775" cy="44322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DDD0028-3CE4-574E-BB16-A0B58F7F2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633" y="2467832"/>
            <a:ext cx="3927707" cy="11512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0A6C2E6-6301-884B-9E2B-EDDDFE4CB1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633" y="3694476"/>
            <a:ext cx="6125183" cy="685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630DF8-F094-D242-88E1-81BB141FDF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633" y="4455467"/>
            <a:ext cx="4797502" cy="8278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CCBE9B-641F-304E-9B80-85BCE84A98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633" y="5369842"/>
            <a:ext cx="5308600" cy="5207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5D6BB20-C0A7-1B43-ACB4-9AD185735169}"/>
              </a:ext>
            </a:extLst>
          </p:cNvPr>
          <p:cNvSpPr/>
          <p:nvPr/>
        </p:nvSpPr>
        <p:spPr>
          <a:xfrm>
            <a:off x="344186" y="6116952"/>
            <a:ext cx="7119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Deblurring Text Images via L0 -Regularized Intensity and Gradient Prior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  <a:hlinkClick r:id="rId13"/>
            </a:endParaRPr>
          </a:p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Jinshan Pan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et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al.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2014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CVPR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6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2"/>
    </mc:Choice>
    <mc:Fallback xmlns="">
      <p:transition spd="slow" advTm="3844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1437F5E-5BD7-E74B-B59D-36D56E8A1154}"/>
              </a:ext>
            </a:extLst>
          </p:cNvPr>
          <p:cNvGrpSpPr/>
          <p:nvPr/>
        </p:nvGrpSpPr>
        <p:grpSpPr>
          <a:xfrm>
            <a:off x="709357" y="982203"/>
            <a:ext cx="10112267" cy="5875797"/>
            <a:chOff x="71438" y="59464"/>
            <a:chExt cx="11029370" cy="6829331"/>
          </a:xfrm>
        </p:grpSpPr>
        <p:sp>
          <p:nvSpPr>
            <p:cNvPr id="2" name="矩形 1"/>
            <p:cNvSpPr/>
            <p:nvPr/>
          </p:nvSpPr>
          <p:spPr>
            <a:xfrm>
              <a:off x="71438" y="1802958"/>
              <a:ext cx="609600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9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r>
                <a:rPr lang="en-US" altLang="zh-CN" b="1" dirty="0">
                  <a:latin typeface="Calibri" panose="020F0502020204030204" pitchFamily="34" charset="0"/>
                </a:rPr>
                <a:t> </a:t>
              </a:r>
              <a:endParaRPr lang="zh-CN" altLang="en-US" dirty="0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416" y="540307"/>
              <a:ext cx="2940392" cy="291877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1" t="6626" r="16586" b="10757"/>
            <a:stretch/>
          </p:blipFill>
          <p:spPr>
            <a:xfrm>
              <a:off x="758264" y="534159"/>
              <a:ext cx="2954983" cy="292894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758264" y="59464"/>
              <a:ext cx="2826502" cy="465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Fergus et al.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2006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TOG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8864585" y="59464"/>
              <a:ext cx="1562282" cy="532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Our result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846" y="540307"/>
              <a:ext cx="2926775" cy="2918771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4751140" y="83058"/>
              <a:ext cx="2660378" cy="465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Pan et al.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2014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CVPR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984" y="3536950"/>
              <a:ext cx="2953637" cy="284021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9" t="7361" r="17412" b="10758"/>
            <a:stretch/>
          </p:blipFill>
          <p:spPr>
            <a:xfrm>
              <a:off x="810395" y="3525211"/>
              <a:ext cx="2858347" cy="285195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416" y="3484833"/>
              <a:ext cx="2940391" cy="2947492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821243" y="6427631"/>
              <a:ext cx="940093" cy="461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85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85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754504" y="6421521"/>
              <a:ext cx="1035055" cy="461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85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85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9355698" y="6421521"/>
              <a:ext cx="998307" cy="461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5522DEA-D71A-3A49-8435-DB5A866E9A40}"/>
              </a:ext>
            </a:extLst>
          </p:cNvPr>
          <p:cNvSpPr txBox="1"/>
          <p:nvPr/>
        </p:nvSpPr>
        <p:spPr>
          <a:xfrm>
            <a:off x="3503457" y="13190"/>
            <a:ext cx="5196901" cy="9014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1pPr>
            <a:lvl2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2pPr>
            <a:lvl3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3pPr>
            <a:lvl4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4pPr>
            <a:lvl5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5pPr>
            <a:lvl6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6pPr>
            <a:lvl7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7pPr>
            <a:lvl8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8pPr>
            <a:lvl9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Experimental</a:t>
            </a:r>
            <a:r>
              <a:rPr lang="zh-CN" altLang="en-US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zh-CN" altLang="en-US" sz="4400" b="1" dirty="0">
              <a:solidFill>
                <a:srgbClr val="3D17A5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7F90DA89-0772-734A-9804-A847AFD9DE24}"/>
              </a:ext>
            </a:extLst>
          </p:cNvPr>
          <p:cNvSpPr txBox="1"/>
          <p:nvPr/>
        </p:nvSpPr>
        <p:spPr>
          <a:xfrm>
            <a:off x="5008691" y="-39776"/>
            <a:ext cx="2174619" cy="9014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1pPr>
            <a:lvl2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2pPr>
            <a:lvl3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3pPr>
            <a:lvl4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4pPr>
            <a:lvl5pPr defTabSz="609600"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5pPr>
            <a:lvl6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6pPr>
            <a:lvl7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7pPr>
            <a:lvl8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8pPr>
            <a:lvl9pPr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4400" b="1" dirty="0">
                <a:solidFill>
                  <a:srgbClr val="3D17A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zh-CN" altLang="en-US" sz="4400" b="1" dirty="0">
              <a:solidFill>
                <a:srgbClr val="3D17A5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10" y="1298410"/>
            <a:ext cx="4222607" cy="4211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7" y="1298410"/>
            <a:ext cx="4187176" cy="417572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8587509" y="898300"/>
            <a:ext cx="1059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 et al.</a:t>
            </a:r>
          </a:p>
        </p:txBody>
      </p:sp>
      <p:sp>
        <p:nvSpPr>
          <p:cNvPr id="22" name="矩形 21"/>
          <p:cNvSpPr/>
          <p:nvPr/>
        </p:nvSpPr>
        <p:spPr>
          <a:xfrm>
            <a:off x="2556169" y="846899"/>
            <a:ext cx="1726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54A3F6C-B73C-3447-856E-0ABF930A3010}"/>
              </a:ext>
            </a:extLst>
          </p:cNvPr>
          <p:cNvSpPr/>
          <p:nvPr/>
        </p:nvSpPr>
        <p:spPr>
          <a:xfrm>
            <a:off x="951184" y="5882071"/>
            <a:ext cx="114207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right text image may has natural images’ and text images’ properties.</a:t>
            </a:r>
          </a:p>
        </p:txBody>
      </p:sp>
    </p:spTree>
    <p:extLst>
      <p:ext uri="{BB962C8B-B14F-4D97-AF65-F5344CB8AC3E}">
        <p14:creationId xmlns:p14="http://schemas.microsoft.com/office/powerpoint/2010/main" val="378575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5">
            <a:extLst>
              <a:ext uri="{FF2B5EF4-FFF2-40B4-BE49-F238E27FC236}">
                <a16:creationId xmlns:a16="http://schemas.microsoft.com/office/drawing/2014/main" id="{D80DDCCF-3B12-C248-9055-F6CBD3D9F9AE}"/>
              </a:ext>
            </a:extLst>
          </p:cNvPr>
          <p:cNvSpPr txBox="1"/>
          <p:nvPr/>
        </p:nvSpPr>
        <p:spPr>
          <a:xfrm>
            <a:off x="3487126" y="2459916"/>
            <a:ext cx="5144724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5A538C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Thank </a:t>
            </a:r>
            <a:r>
              <a:rPr lang="en-US" altLang="zh-CN" sz="8800" b="1" dirty="0">
                <a:solidFill>
                  <a:srgbClr val="4A9CCB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You</a:t>
            </a:r>
            <a:r>
              <a:rPr lang="en-US" altLang="zh-CN" sz="8800" b="1" dirty="0">
                <a:solidFill>
                  <a:srgbClr val="41CBC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!</a:t>
            </a:r>
            <a:endParaRPr lang="zh-CN" altLang="en-US" sz="8800" b="1" dirty="0">
              <a:solidFill>
                <a:srgbClr val="41CBC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0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69" objId="37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AECF30-4CBE-4005-8430-47D6FDF1C03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点线创意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teh1LFQ6tKGQEAAAHEQAAHQAAAHVuaXZlcnNhbC9jb21tb25fbWVzc2FnZXMubG5nrVhtb9s2EP5eoP+BEFBgA7a0HdCiGBIHtMTYRGTJleg42QsERmJsIpSY6cVt9mm/Zj9sv2RHyk7ivkBSEsA2TMr33PHunrujD48/5wptRFlJXRw5bw/eOEgUqc5ksTpyFuzk5w8OqmpeZFzpQhw5hXbQ8ejli0PFi1XDVwK+v3yB0GEuqgqW1cis7tdIZkfOfJy44WyOg4vEDydhMqYTZ+Tq/IYXt8jXK/1H+cMv7z98fvvu/Y+Hr7eSfYDiGfb9fShkkd696QEUsCj0E0AjfhKQc+aMzOcwuXDBfBoQZ7T9Mkx6HpEzZ2Q+O+UWUUQClsQ+9UhC4yQImfWFTxjxnNGFbtCabwSqNdpI8QnVawGRrGUpUKVkZh+kGjaKRnQp88IZpkESkZhF1GU0DJxRrMvy9icLy5t6rUtQV6FMVvxSiczqhJyxz29KUYFqXkNOIXjVawm/1DmXxUGn6ggvaTBJWBj6cUICb7fjjEiRIa/kRs1AlAjHJAKAkleifIRsYrPMiiOs1DCEKZ1MfXgzY8JUrtYK3vVQO+YEYjAXRZcU5AiJILvieBlGnnEaqEIc3fCq+qTLbC8/HgaqC5gGbggp6LIH4Mxg7IAhxhIqR1mKtO4Cm5E4xhOSjMNzSGTgXThEIjwFup0OkbggMVCExF0yAT6jE2wS3lBsl/87fqXcpLO6RTxNQc64byN1U8GOcSmwwDKtOhimJiYfFxA2iv3v0LhFBe/a1UpuBNhRZqLsVASVxSWeyaKPC/pbcoKpT7wE0soLlwmzJc9ozPktKnSNeLbhRSrQpUh5A7l+C88ymdlnJs5W/1+N/BvxeltVXm0LUuCR81dD7dmrYd8wq6nAproW+U3dpdo4bGv+Y6wwOf1dE/oc/XH6Y5cEOKLh80Smknmj2qr75PjcWTY0Rp1GPNFT/aP13JbEbW0dUyhYY6n7SxDopqZ/QANU/aVocAKK5m2JhhpOi6sBOoNwCxBo9FiMM3DVngln4MIB8ksyjimD2WgpLitZd44dlo1tgL4d2hTmPCVqcU/GS3GlYcJRgm/a6QO6kI10Z0AfDDd7rYJR5oPJAQCu2uQBSCVzsD/rgbmYkZ0H2gK/d5KlblRmyavktS3y4NsmF1+PTVelzu2u4tUuedsmc/wUK9rDRa3S+YD2f8e/3vF5QL/HRykmOHKniYsDl5hB33BV9RQCChhX+CxOfDw24sCFnNfpGprplW6KrCdQO6t75AQD2PbMseBluv7vn397YnxhSbuLtru/DgIBYpsqSO7Afg90Lao/u0AYHu/L2UUfqe3dZifX86rDKGThs9wheNtacp3D1kG3XkjybdAwY9idzoAHsU173ZQwug1BmOHoFGqZncKd0YyX11AImdZqEIp1tUnAepj2++tlUytZiCGyT2sl5sCMzhPsefauDeRTMr1ue2YGN4p0e+lWcOnuC+ZOcQB19gs8kcl6IKBtTbsqBERv1/c033zdqe5Wlf3L4vD1g38w/gdQSwMEFAACAAgArXodS7tQuDcrAwAAhgwAACcAAAB1bml2ZXJzYWwvZmxhc2hfcHVibGlzaGluZ19zZXR0aW5ncy54bWzVV9tSGjEYvucpMul4KasWqzILTiswZVRghLZ65YRNYDPmsN1kQbzq0/TB+iT9swGE0dr1wEx7wUD+w/ef/4Tw+FYKNGGp4VrV8G55ByOmIk25Gtfwl0Fr+xAjY4miRGjFalhpjI7rpTDJhoKbuM+sBVGDAEaZamJrOLY2qQbBdDotc5OkjqtFZgHflCMtgyRlhinL0iARZAZfdpYwg+cIBQDgI7Waq9VLJYRCj3SuaSYY4hQ8V9wFRURLEBPjwIsNSXQzTnWm6IkWOkXpeFjD71oHraPWp4WMh2pwyZTLiakD0ZFtlVDKnRdE9PkdQzHj4xjcPahgNOXUxjW8V3EoIB08RMmxfejEoZxoyIGyc3jJLKHEEn/09iy7tWZB8CQ6U0TyaAAc5OKv4cbg+vNVr3lx1u6cXg+63bNBu+edyHWCdZwwWDcUgkM6SyO2tBMSa0kUg9+gMyLCsDBYJS3ERlqtOefOaKgF5D7XgjaSQ0Y7RLKVavRvuGqB5C5GIwhEzGr4Y8qJwIhbIni0VDbZ0Fhu86q3ViURYEF7MnTex/fmfXaimKSGrbq14BiX86j+TWeCopnOkOA3DFmNIP5Mwq+YodXioFGqZU6F9rHICA4WJ5xNGT3OczoH/JOhKzAhM9CEXk0Es97C94zfoSEb6RRwGZlAZwOdG49ffhZwQoy5ByULH7f6Z+1G87rdaTQvt1yAhE6Iip4JDgVnMrEbwSczpLRd6EE6IpIZlheFcprzisRWfnkZDJeZ8GV+62KsQG+wJJux8pzC/NWDwmZjMskH0Q1XDg0jyKEkHhMYEawLrjJWFDAiCmklZohEsNaMG+sJ15kBih9gD21e7qHXR1zlpzGsNrCYUpYWgtzZ3Xtf2f9wcHhULQe/fvzcflJpvvB7gjhzfuOfPLnyl2v/4TYMA7elH1/aNs3+zZ3du2h+LZLXTvNyUKikzX4huG4Rqe5pEakLf8n0Vi6YQi7AUhr7IYO1JLjkltG3bLEXtMmr7nbfY5tpkw3G/JrR+G9C9qflM3HtXRgGjz5cHUdyxSUkwq3E5Wu3vl/ZgZfmo6xSCdDW/zvUS78BUEsDBBQAAgAIAK16HUsw84vEuQIAAFEKAAAhAAAAdW5pdmVyc2FsL2ZsYXNoX3NraW5fc2V0dGluZ3MueG1slVbbTuMwEH3fr6i676TsjUUylaC0EhK7IEC8O8k0serYkT0p279fO7GJ3TY0dIRUz5xjj8dnphC9YWL+ZTIhmeRSPQMiE4W2Hu+bsPxqmjaIUpxlUiAIPBNSVZRP519X7YckLfIUS25BjeWsaQb9MbPZYnZ5Pobizvh5YW2IkMmqpmJ3Lwt5ltJsUyjZiPxkauWuBsWZ2NiMLi8Wy8EDONN4h1BFOS1/WxtHqRVoDTalX0trJ1mcpsD9SbP2M5LTH/Xx7fdoW6YZtrTrc2tDtJoWsFfki9Xl6mYYL8zunyYg/EMD/f7N2iCU0x2oePPlytogQ9ZN/RmN1EoWtqAx5+NHfOdwSXPTfoZwO7N2kmAvZA86+QquPD9urQUg9zXse2LbVUn+aOu6NxDso6cc5qgaIIlfdTFdyreHBk1/wHxNuTaA0NWDHk3Sj7TRfpvY1+Oe4I2JPAA5R494lbypYNHlGwBjf49fLG7aURHm9+4LElSwdc4gw97ZI/+ash4gA2ePfOYshwfBd4cZ7Ic6kn/jG+pe8+PymygIapa+YH7lo/ake9u5OkjVOTymkjnMtU3nhVVgn40kra9LKTnIiQi6ZQVFJsUfi0t37WU0SfYCTmrHhUWQIYdjemtzNFM6LFe7juXoorEeu1+F/nLdeoJmiF9NKSLNysr8KunpxPFMl5jCTJPjDDsmDRzUnVjLkZyKqg2oFyn52FOERAix7c2GwLJrrSE4SYISkOR4kYnb5Fj1RVOloJbm0Rh41cS+DleyouTmD18ZvEEeEwaCHRNLs52g7F2UgcMpAKjKSi/ZbtFFqoYj47AF3/mBo73w0M2INhIdUts13sMaQ705zyhBukHRCyXExYEjhFeTl4xHThgYoXmkqW5vFrW9H8H9ztFQ9rPMSi8cY+3aKSna2MQPK2ic9l/J/1BLAwQUAAIACACteh1LNQk1bAEDAACXCwAAJgAAAHVuaXZlcnNhbC9odG1sX3B1Ymxpc2hpbmdfc2V0dGluZ3MueG1szZbdUhoxFIDveYpMOl7KqrVVmV2cVmBk/IER2uqVEzaBzZhNtkkWxKs+TR+sT9KTDSCMlq6OdHrBLDnJ+c5fcpLw+D4VaMy04UpGeLe6gxGTsaJcjiL8pd/aPsTIWCIpEUqyCEuF0XG9Emb5QHCT9Ji1sNQgwEhTy2yEE2uzWhBMJpMqN5l2s0rkFvimGqs0yDQzTFqmg0yQKXzsNGMGzwglAPBLlZyp1SsVhEJPulA0FwxxCp5L7oIi4tSmAgd+1YDEdyOtcklPlFAa6dEgwu9aB62j1uf5Gk9q8JRJlxJTB6ET2xqhlDsniOjxB4YSxkcJeHuwj9GEU5tEeG/fUWB18JRSsH3kxFFOFKRA2hk+ZZZQYokfenuW3VszF3gRnUqS8rgPM8iFH+FG//b0ptu8Om9fnt32O53zfrvrnSh0glVOGKwaCsEhleuYLeyExFoSJ+A36AyJMCwMlkXzZUMlV5xzYzRQAlJfaGE0BE/FNMKfNCcCI26J4PFi1hI9YrbFBcTgdHerQ2nxI9DHGydEG7ZsaD5jXBbj+jeVC4qmKkeC3zFkFYKI8hT+JQwtpxsNtUoLqSDGIiM4ZWjM2YTR4yJLM+CfDN2AiTQHTdh8mWDWW/ie8wc0YEOlgcvIGLYqyLnx/OqLwBkx5hFK5j5u9c7bjeZt+7LRvN5yARI6JjJ+IRxKyNLMboRPpkgqO9eDdMQkN6woCuW0mCsTW/X1ZTA8zYUv81sXYwm9wZJsxspLCvNXD0qbTci4OIjucBVoOIIcSuKZMBHDcecyZ2WBMZFISTFFJIZGZdyxHnOVG5D4A+zR5vUeen3EZTEawc0BFjVluhRyZ3fv/f6HjweHR7Vq8OvHz+21SrMW3hXEmfM9/GRtE1808qfdMAxc73y+DVud/6su3L1qfi2Tqcvmdb9UkZq9UrhOmVWdszKrrvy10V26Mkq5AG1m5I8NNBrBU24ZfctN84rCr79//bZ4o8JvMIq12/f/DcKPFs+tlfdVGDz7AKyAfPUxXa/8BlBLAwQUAAIACACteh1LY6mVaaMBAAAuBgAAHwAAAHVuaXZlcnNhbC9odG1sX3NraW5fc2V0dGluZ3MuanONlE1vwjAMhu/8CpRdJ1T2xdhtgyIhcZg0btMOoZhSkcZREjoY4r+vLgOaNh3El+btk9e1q3jXaueLRaz90t4Vz8X+3d0XGpBm9RpuXV006CnpzIhkDtMkBZFIYBUkOx49yfsz4TNmsjCdbT/I1pT8GNKbBRemjCuPhfZoxqNlHu3bo218iX9OYqtU1qGkUp9na2tRdiKUFqTtSNQpLxh2MypWucIKjBnoC+iCR+CYBsEg6HebyLPjY4+izEWYKi63E4yxM+PRKta4lvOm/MutAp3/8dVf2n5vEDp2IjF2bCGtJg6fKZpJpcEY+Mv7FFJ4YcFnIEq+QbH+QR3jekEVOktMYo/0a5eiTCseQ71LvVF/9OZiMve6lrOwsQfi/o7CIQTfgq5ZhSMKB0S1Vlf8QKUxpo7U0HrPT6hAPk9kfOCGAYWXo48l26bunQt9GFIw5wph5QotPVcybZocV1x768ykY1ZTyTrxXXrhE3150aMp3+HMP0ZsdYzQ/rPNuLU8Wqb5dMhHI3UcTP4MeiwXSELK9Qr0FFHk9Xxd+vJq8tb+F1BLAwQUAAIACACteh1L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teh1L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rXodSz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Cueh1L7f+p5u4OAAATJAAAFwAAAHVuaXZlcnNhbC91bml2ZXJzYWwucG5n7ZprWJLZ2scxs5rJQ007ddS0cnbzjpFWZp4hSzvs1HI0RU2xcSeTCWqKhxCYapdNKtYc1PBA2aSpKRopiqjZQTJUMkEyRJ1ISRAIGUBAZD84137f+fB+e6/3mx+4nude1/qt9V/3/ax7rcW1fjwZesTic7vPQSCQxbGjgd+CQKvBIJBp9Lo1QMnzGHIK8DDJ+PbIQVDTkMMsYKxGBIQEgEAtxesXz5gB9mdpR6MzQCDLZ8afCSP1wT9BIOcHxwIDInLiJXw4OSU7jiFXmOetWTDf/bsjnWHrdvSrbSHml3ZeKrE/vspl1d27XwUSDHavq4vKDtQfFFngza9v/9tus3N227ay2bDwqzXfmP0D46BBLbT2UIaylyTYmQrW7dzGD792sR62Jg3GYJJImi7E4NzxhnMXlzTCKJafYkA0W0uCKD78fGIVINDh+Ucrzvb6YwMj63vf50MXz3TuBUqfFJ1EfheM6H0/hiAhbVYDJe236sMqzAp2RjU9Xg+YoHFzjosrRxdIu220PA+13jh+wl8Z4bsJsKaSHkSm15WbAK9p7p9ZA48DDr3Gzq47w4y101cbm9hKSDDWeL4R8CjoB6/LRndtONJsrPB+3Qq0Aq1AK9AKtAKtQCvQCrQCrUAr0Aq0Aq1AK9AKtAKtQCvQ/w90WjtMYTUaX3/6P3RakWFWwCBpekXIyaWnomkrfs/FfhvoY9ofVqUCtqSeF0WloFKpTsY/U2GKnEf2TL6LSFXqiRNQMEXe58diEA8n49SN1SjDNsY4Zm1Bqp+yi+O2OOIvKQo5RaWisqlQI2prhTPI39p0uVX3VbSm8iGs5NuxSL+uAu1t6SOD7p0vbFz18ut39mVNRsBG6YnXtbjz6fepepXsYbfiI/50hgaKl/dynPRyUoWmQLc0T9Q4DHGdcB+uJhr6T+j1pxQzpOO7PFnlHFYKWP3cgDPU5wrm4/BNYqkzN9GeV4Jh8bNTx1kFxONa5cIJER0Rdn/cEvRDeLjbdnixEF6HU8KdvldjIpmZYscr2rF42SYzlaU1NdminseXsILYT2Rn3TBjY1uby3v+oHG7lohMlyz2tIeXKzlvmlyBjXNlnGG3kE+GMRYJnj2aq9+HhSUsgl+Re7Sc84nhjVHw8/wY1ECDLijoB6JnN4kryVTfErcUhTA53aNKLrZjhiWOc8uHuDc0YUrhhG+opqApNnu9r5t+Pp8nPMn4jaeOpg7tqSPJlXkbU2UJw/wHsUFUqPCUKd3Oa5RrB8piDiQ38yx2iDcrc2/CuK1MZXo6elzYi6+MO3mruhtuKdoZymHVd5Nf7sMlOecUTouWdg+114F2kyzkN6Lo1UWOz2i6l7nUMN3u7snHpyWKdqiTC2z8ujsly7vAZToLBKog+ti3YqSZKTQsCS12KNdGZ+twjpdfeBeFC7MtzD2mKtdWir2eve+rI/XPI6JMdVqa+TGl3kt3t/rpujUen5yYv6TjH9g2+8VWL3XNIjqlkAsTSLYaDeW3ja+zUZzl8raxkm2T7fltiOXh/8JG2GeyyglhVAMFVZkYzsonc4XR66xt9q0p5tOjuy779zzl1wXM52wmPRPjspxh4LUypf7Ca3jf/LP2IZQGGZDAx36o5r1FdyCpsu00hmBbJq8KUH6QigTiHpFq5TXDaoSJCL0PY4W2nNhDNP1kaUJ6QOKnt4Plu9YWUux+G81red8nwmV5usMyufDVBXz0XxrIHHDaOza7TMM4JJSE0AtZXbDe7goDNXGyVkOOrfkuCJt1QD1m5hDZ1ZhICFQgYOxpAdLp7JJ5QfQu6MS3YX3C4+yzAtq1ENKZllnIhWHkHG180NK6R/VpshGigk7GY1X9jMgeeSopuXSshqcCetpAQ5oCkbCCqNJ0p2fL0Iwzo40ZAxDtgidP0NxQbg0uGWlSuFbzSAXv/g6LKISphdvPb/CDzKXBLL/yLvQZ8khzggKRK/yvsIA7ONfNvxyOsDO51024pKeHxrEcVrl8MSAG3+tN4WE/+PEe6KYh1OkkswK49hW8sVv7xyYo/rEh5aIu2ymllL+sB1GOpt6vkc6/QdoDAXPQkin3RYQXgM4yDnZqOz7oRHP7HbvFoktTPswReb488uZ9JJehDGfQJi6EHb5jq3D5ojAXHfmsPW/p9eBG974LChbq+VUavRt1w0SZIXN1E/IPxwmvb+0cLwkZ/lBNYyTWwRMm9cPhUPxv5KFu2VBzuyCW5FseVZqqLSYvC6p8F8ovIdI0Ylc3fpsJKLQ/aOlf57oSHkcgBARNz8ILqzgPctXOpfkog3buajOSGy7ynm4nSAcmaE3EKHipom3WqB9RTtvVWqw4K9g/imP3nIeKJiuJcAa5m1ScWCduZIo7ZPShN7mEF2m3WJQN4B+uiB2Lz66+RBTZnKEG11FvDIyQoEsvPQzbfkXxKNPzYrbbh69JOjmLmiWR1WrO1/L2g57UPWC5fqxyliTz962RKE8j+REse2rcCf+1jRqBZmLerCVdJbtuovtIYBjl7BkcvlPlyyodZDWUhg+ShUMeHEixvjEnbMTLsbwmhMXJTp/4bymnLjEiTKpjk2Ceu/DpWbyqQaYrkljCHIT7Lruk92tSzmMs7nExsW8rLeJBmZt973c4V1j6mYoO34OHQhRKMCfjNXGGYpPMJ7rEDDCl9b47gBmI7IvQebrG2oD7FodgtarO6hfr9jN3uxNkNYnZjujJj4T+HZfN0tL4gvQKj7CenNJTmP2vZGUim/P6R5Ib2VTJ2AXNWM25AVl31vI3fFksjwpIjrEsYURbKbE24FcyqOr12HTiBvhITYDaS5xA2ORMyEzdPBaUHZzE9+ENjLwVKlYX7CUIYLhcc+bdy0F8T1riox8TTBxOq3McwvWMN4NOhzWOIzXv+EjMaKN7CrFvUfqnr7/5WGUvaai5OBRlKtx7MLAr7ZRCaIK2aGdeuJ3uz99n9YYR/aVA0pd4oGfWrDWElrhXPDpWU/OOS0O24pVP+bSEloqS4TOBROKM+/6k/M+t7/vuKF9nbZ8nnuyhaKdIS2P1kMK0yFIOHbVlKgZwQHAcp5KzKN8WkCgq2QnkM77Ps7+OXNox3D0aIjB1Zvxw8fk1YvJWOOLTEOJ3AvP8lH85q8r2LjAjqVdSMJ3zO/h7bqPFKeHhfGnLZCtJfPkFnXRW835qMfImEcqyX11AigntHOq8jsL7bHZ2CR7HMbY0dE7qJjjTzFLyvLRTGqOfsZ9IaytMM+Ghixl7duF/bHJfcq+rK4fTkCwa+lrISNkkVpLJWwPyMnM7N9HWSQbGCO67k2drKpI/5drS3UhRo4+Rr/3xttM5vi/n3c7N3fvza0i20+0ZgjThufsIgwtqejwCF5sVohBmmwsW4mUJYeoiaVnKdhg4T9ZfG9mDFlYiwt5366Sx4gmMzD+2pqQRTROvwtVg/AjwenFoUKxdrZDDReFm2/zFo1/uD2FOz5ArUTwQqHaqq3jpuG7xeycPpB3Y7UrQl6zNpfi//7M0QJ1X09fECuHOEvqNM4TYhxtAHGU/PtFs63QRzhy6m0TfkuQV0fxAdzg7eP9GsLWrodepaUI7Sm27VR3OHPXho02gI/6Owp4v9hoQI7ehOZSGJ4eokmhqKCJCu2dQ0dfD4IYuZ3r5fL40leQsqa8JuTLtCiukZrD3rZF7oFM/i45Xe1Gqa+JYS3G1vo7LbiGmKhbHc74Ez2AdXI6y5XWJYX28pD6cG3yDXyAgJjDbr20jeAccv3CLQr2Yeea7n3moTqRSXozPU7aSsUWxA3r1ZA9Nr+KNTellPQsgOsavpCOJXGCtXJ8b8UFLmzW9uRy60To4O7GTv4guLV3203s5ApcmtWoEe5yc+JtlMiieCTb8dMTiiXheTn/UDUfEk9d8EszvKYOSpTkDNHRbHa/Vz1E5epOWV7ElTMGAgDl70cEi3XQBXnBxhtpbKMAM57izsXelm/jyt4eby9j550YRkeArz2uh+lmOEGrQuAOr7VLnhLKJ4zshJ2QdCO5G3Rzi0BhMyHKivub8OTsCTcXdthT4ZyW+U+GeAskQVRkiKgUygnSGw46LX54OP52AyL/X+c2+RTO+AxazueXFLLGlAFjMUNdQ+KTUvJHySKeFJ2ubbmy08vv0xMN0nJYSP1OFkUZ3zXiQO5K8URZ8UGUDurgUm1nMuOuiymH9Tqur7vPiI39e7vLQxzYLUFryhEri9pj1KyE62wFIKIy5tiOQYcf8uM+sfwa2c8qoq9ffWKQxL3REdYlOSS58EK/5eLoRQ5+7h/EbEgVf8/FH4gqOhihlPpuBRUOxHALLu8vJ5eJsKXQcAveJ5O8pA3YHDdqGrULszpdbYcGrC0bYFq87YtQ5Y0fUOX7/+ouaG91yttr1j1xrKlFqC8SDwLkyiaf7r9FtAO/gxx4Uue8sMR2fFsJyjr9sbLS/k9EqlT8qtpeTIpD3eCrw8n7sJ635FWnuyB6RCg/4rRCy8PaZZEl2HAgV6WsJJFPhTtIMrL/C0+K8eyCZlCX6rN+6mdHh/+jpym7EBMef6KRDXf/c3dnL/cABVJlxr5XhT7KSbQGjOCO5WbkcRa8b/ixatyX79Kav2nIl5+Gd2pdHIG8sr/Wr7rth67bcUVT7yugULH1O8Lp21Siaux/wzreotUbXaA6pqay7hCBs0iHqJCWmJlYNY7PaeTKFcctffzaF+0rRmWro4nTKaA0Wmypj2kZnm9bnhHXlSzYYjnHQUsVS+y88EyB4BL0CnPVlhqPi9o78HDlKlpC+c6Jf5Z1m0MANWFW0tSxP6Ms7sGccI+tCMNmPWkOz44BzB/1B/JR33/ct4jIF7F6IZGRbPJ3nC/vlUNfB3HXCXA5lVSC26kVlai5TND/N5D6/oe6SYRGpW+rOPv8cOC7x+f8Q9MfN+c74KfWTjI7LL+oW5oRL6cqqThlEl1FLoT2cQYuNRymbr/+XI1fHH4KZg8ZTV/n9mBf3SX7qvP+5djL76lfDecSq/9xQacT5eDON1tGTRdU1lISwkQwW/NyfN1o21ocUzl4FihRRTQ+r9D9SdhnbtK+NCfT40aaWIzKYPEye9rY9VcswSjgWFBrYdDDh8r8BUEsDBBQAAgAIAK56HUscmPMGSwAAAGsAAAAbAAAAdW5pdmVyc2FsL3VuaXZlcnNhbC5wbmcueG1ss7GvyM1RKEstKs7Mz7NVMtQzULK34+WyKShKLctMLVeoAIoBBSFASaESyDVCcMszU0oygEIGJiYIwYzUzPSMElslcwtjuKA+0EwAUEsBAgAAFAACAAgAQ5RXRw3AMR7AAQAA2gMAAA8AAAAAAAAAAQAAAAAAAAAAAG5vbmUvcGxheWVyLnhtbFBLAQIAABQAAgAIAK16HUsVDq0oZAQAAAcRAAAdAAAAAAAAAAEAAAAAAO0BAAB1bml2ZXJzYWwvY29tbW9uX21lc3NhZ2VzLmxuZ1BLAQIAABQAAgAIAK16HUu7ULg3KwMAAIYMAAAnAAAAAAAAAAEAAAAAAIwGAAB1bml2ZXJzYWwvZmxhc2hfcHVibGlzaGluZ19zZXR0aW5ncy54bWxQSwECAAAUAAIACACteh1LMPOLxLkCAABRCgAAIQAAAAAAAAABAAAAAAD8CQAAdW5pdmVyc2FsL2ZsYXNoX3NraW5fc2V0dGluZ3MueG1sUEsBAgAAFAACAAgArXodSzUJNWwBAwAAlwsAACYAAAAAAAAAAQAAAAAA9AwAAHVuaXZlcnNhbC9odG1sX3B1Ymxpc2hpbmdfc2V0dGluZ3MueG1sUEsBAgAAFAACAAgArXodS2OplWmjAQAALgYAAB8AAAAAAAAAAQAAAAAAORAAAHVuaXZlcnNhbC9odG1sX3NraW5fc2V0dGluZ3MuanNQSwECAAAUAAIACACteh1LPTwv0cEAAADlAQAAGgAAAAAAAAABAAAAAAAZEgAAdW5pdmVyc2FsL2kxOG5fcHJlc2V0cy54bWxQSwECAAAUAAIACACteh1LlBOzImkAAABuAAAAHAAAAAAAAAABAAAAAAASEwAAdW5pdmVyc2FsL2xvY2FsX3NldHRpbmdzLnhtbFBLAQIAABQAAgAIAESUV0cjtE77+wIAALAIAAAUAAAAAAAAAAEAAAAAALUTAAB1bml2ZXJzYWwvcGxheWVyLnhtbFBLAQIAABQAAgAIAK16HUs129mtaAEAAPMCAAApAAAAAAAAAAEAAAAAAOIWAAB1bml2ZXJzYWwvc2tpbl9jdXN0b21pemF0aW9uX3NldHRpbmdzLnhtbFBLAQIAABQAAgAIAK56HUvt/6nm7g4AABMkAAAXAAAAAAAAAAAAAAAAAJEYAAB1bml2ZXJzYWwvdW5pdmVyc2FsLnBuZ1BLAQIAABQAAgAIAK56HUscmPMGSwAAAGsAAAAbAAAAAAAAAAEAAAAAALQnAAB1bml2ZXJzYWwvdW5pdmVyc2FsLnBuZy54bWxQSwUGAAAAAAwADACGAwAAOCg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7.5|9.9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{03380593-97AB-5947-856B-4E8D9DB2A888}tf16401369</Template>
  <TotalTime>10818</TotalTime>
  <Words>157</Words>
  <Application>Microsoft Office PowerPoint</Application>
  <PresentationFormat>宽屏</PresentationFormat>
  <Paragraphs>56</Paragraphs>
  <Slides>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Heiti SC Medium</vt:lpstr>
      <vt:lpstr>新細明體</vt:lpstr>
      <vt:lpstr>等线</vt:lpstr>
      <vt:lpstr>等线 Light</vt:lpstr>
      <vt:lpstr>Microsoft YaHei</vt:lpstr>
      <vt:lpstr>Microsoft YaHei</vt:lpstr>
      <vt:lpstr>Arial</vt:lpstr>
      <vt:lpstr>Calibri</vt:lpstr>
      <vt:lpstr>Cambria Math</vt:lpstr>
      <vt:lpstr>Symbol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点线创意</dc:title>
  <dc:creator>Administrator</dc:creator>
  <cp:lastModifiedBy>B</cp:lastModifiedBy>
  <cp:revision>377</cp:revision>
  <dcterms:created xsi:type="dcterms:W3CDTF">2017-12-12T07:27:06Z</dcterms:created>
  <dcterms:modified xsi:type="dcterms:W3CDTF">2019-01-02T13:15:43Z</dcterms:modified>
</cp:coreProperties>
</file>